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63" r:id="rId3"/>
    <p:sldId id="276" r:id="rId4"/>
    <p:sldId id="261" r:id="rId5"/>
    <p:sldId id="272" r:id="rId6"/>
    <p:sldId id="259" r:id="rId7"/>
    <p:sldId id="262" r:id="rId8"/>
    <p:sldId id="266" r:id="rId9"/>
    <p:sldId id="279" r:id="rId10"/>
    <p:sldId id="264" r:id="rId11"/>
    <p:sldId id="265" r:id="rId12"/>
    <p:sldId id="267" r:id="rId13"/>
    <p:sldId id="273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0"/>
    <a:srgbClr val="28725B"/>
    <a:srgbClr val="FF9933"/>
    <a:srgbClr val="626262"/>
    <a:srgbClr val="328E72"/>
    <a:srgbClr val="FDFDFD"/>
    <a:srgbClr val="FFCC66"/>
    <a:srgbClr val="422C16"/>
    <a:srgbClr val="0C788E"/>
    <a:srgbClr val="025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82" d="100"/>
          <a:sy n="82" d="100"/>
        </p:scale>
        <p:origin x="119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liiga_darbs_13.03.2018\dome\domes_darbi_2018\izgliitiiba_skatli\Copy%20of%20izgliitiibas_skaitlji_08.2018_Liga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73425448174246"/>
          <c:y val="2.5865288472221037E-2"/>
          <c:w val="0.85721133444189257"/>
          <c:h val="0.718318427936971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2015./ 2016</c:v>
                </c:pt>
                <c:pt idx="1">
                  <c:v>2016./ 2017.</c:v>
                </c:pt>
                <c:pt idx="2">
                  <c:v>2017./ 2018.</c:v>
                </c:pt>
                <c:pt idx="3">
                  <c:v>2018./ 2019.</c:v>
                </c:pt>
                <c:pt idx="4">
                  <c:v>2019./ 2020.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116</c:v>
                </c:pt>
                <c:pt idx="2">
                  <c:v>93</c:v>
                </c:pt>
                <c:pt idx="3">
                  <c:v>120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D9-40AB-9106-B35819FD90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1. psk.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2015./ 2016</c:v>
                </c:pt>
                <c:pt idx="1">
                  <c:v>2016./ 2017.</c:v>
                </c:pt>
                <c:pt idx="2">
                  <c:v>2017./ 2018.</c:v>
                </c:pt>
                <c:pt idx="3">
                  <c:v>2018./ 2019.</c:v>
                </c:pt>
                <c:pt idx="4">
                  <c:v>2019./ 2020.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70</c:v>
                </c:pt>
                <c:pt idx="1">
                  <c:v>62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D9-40AB-9106-B35819FD90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Laurenči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D9-40AB-9106-B35819FD907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2015./ 2016</c:v>
                </c:pt>
                <c:pt idx="1">
                  <c:v>2016./ 2017.</c:v>
                </c:pt>
                <c:pt idx="2">
                  <c:v>2017./ 2018.</c:v>
                </c:pt>
                <c:pt idx="3">
                  <c:v>2018./ 2019.</c:v>
                </c:pt>
                <c:pt idx="4">
                  <c:v>2019./ 2020.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63</c:v>
                </c:pt>
                <c:pt idx="1">
                  <c:v>63</c:v>
                </c:pt>
                <c:pt idx="2">
                  <c:v>56</c:v>
                </c:pt>
                <c:pt idx="3">
                  <c:v>66</c:v>
                </c:pt>
                <c:pt idx="4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D9-40AB-9106-B35819FD90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2570112"/>
        <c:axId val="172571648"/>
      </c:barChart>
      <c:catAx>
        <c:axId val="172570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2571648"/>
        <c:crosses val="autoZero"/>
        <c:auto val="1"/>
        <c:lblAlgn val="ctr"/>
        <c:lblOffset val="100"/>
        <c:noMultiLvlLbl val="0"/>
      </c:catAx>
      <c:valAx>
        <c:axId val="172571648"/>
        <c:scaling>
          <c:orientation val="minMax"/>
          <c:max val="15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25701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rgbClr val="FDFDFD"/>
    </a:solidFill>
  </c:spPr>
  <c:txPr>
    <a:bodyPr/>
    <a:lstStyle/>
    <a:p>
      <a:pPr>
        <a:defRPr sz="1600">
          <a:latin typeface="Century Gothic" panose="020B0502020202020204" pitchFamily="34" charset="0"/>
        </a:defRPr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88730578205335"/>
          <c:y val="3.2013974767830897E-2"/>
          <c:w val="0.83282731791185316"/>
          <c:h val="0.81956148770355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Dzimuši/ deklarēti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Sheet1!$C$1:$U$1</c:f>
              <c:strCache>
                <c:ptCount val="19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2013.</c:v>
                </c:pt>
                <c:pt idx="6">
                  <c:v>2012.</c:v>
                </c:pt>
                <c:pt idx="7">
                  <c:v>2011.</c:v>
                </c:pt>
                <c:pt idx="8">
                  <c:v>2010.</c:v>
                </c:pt>
                <c:pt idx="9">
                  <c:v>2009.</c:v>
                </c:pt>
                <c:pt idx="10">
                  <c:v>2008.</c:v>
                </c:pt>
                <c:pt idx="11">
                  <c:v>2007.</c:v>
                </c:pt>
                <c:pt idx="12">
                  <c:v>2006.</c:v>
                </c:pt>
                <c:pt idx="13">
                  <c:v>2005</c:v>
                </c:pt>
                <c:pt idx="14">
                  <c:v>2004.</c:v>
                </c:pt>
                <c:pt idx="15">
                  <c:v>2003.</c:v>
                </c:pt>
                <c:pt idx="16">
                  <c:v>2002.</c:v>
                </c:pt>
                <c:pt idx="17">
                  <c:v>2001.</c:v>
                </c:pt>
                <c:pt idx="18">
                  <c:v>2000.</c:v>
                </c:pt>
              </c:strCache>
            </c:strRef>
          </c:cat>
          <c:val>
            <c:numRef>
              <c:f>Sheet1!$C$2:$U$2</c:f>
              <c:numCache>
                <c:formatCode>General</c:formatCode>
                <c:ptCount val="19"/>
                <c:pt idx="0">
                  <c:v>230</c:v>
                </c:pt>
                <c:pt idx="1">
                  <c:v>274</c:v>
                </c:pt>
                <c:pt idx="2">
                  <c:v>287</c:v>
                </c:pt>
                <c:pt idx="3">
                  <c:v>242</c:v>
                </c:pt>
                <c:pt idx="4">
                  <c:v>281</c:v>
                </c:pt>
                <c:pt idx="5">
                  <c:v>277</c:v>
                </c:pt>
                <c:pt idx="6">
                  <c:v>233</c:v>
                </c:pt>
                <c:pt idx="7">
                  <c:v>268</c:v>
                </c:pt>
                <c:pt idx="8">
                  <c:v>236</c:v>
                </c:pt>
                <c:pt idx="9">
                  <c:v>263</c:v>
                </c:pt>
                <c:pt idx="10">
                  <c:v>265</c:v>
                </c:pt>
                <c:pt idx="11">
                  <c:v>259</c:v>
                </c:pt>
                <c:pt idx="12">
                  <c:v>236</c:v>
                </c:pt>
                <c:pt idx="13">
                  <c:v>206</c:v>
                </c:pt>
                <c:pt idx="14">
                  <c:v>185</c:v>
                </c:pt>
                <c:pt idx="15">
                  <c:v>165</c:v>
                </c:pt>
                <c:pt idx="16">
                  <c:v>182</c:v>
                </c:pt>
                <c:pt idx="17">
                  <c:v>168</c:v>
                </c:pt>
                <c:pt idx="18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8-4D36-BEFA-42623D2FE64F}"/>
            </c:ext>
          </c:extLst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Iet skolā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Sheet1!$C$1:$U$1</c:f>
              <c:strCache>
                <c:ptCount val="19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2013.</c:v>
                </c:pt>
                <c:pt idx="6">
                  <c:v>2012.</c:v>
                </c:pt>
                <c:pt idx="7">
                  <c:v>2011.</c:v>
                </c:pt>
                <c:pt idx="8">
                  <c:v>2010.</c:v>
                </c:pt>
                <c:pt idx="9">
                  <c:v>2009.</c:v>
                </c:pt>
                <c:pt idx="10">
                  <c:v>2008.</c:v>
                </c:pt>
                <c:pt idx="11">
                  <c:v>2007.</c:v>
                </c:pt>
                <c:pt idx="12">
                  <c:v>2006.</c:v>
                </c:pt>
                <c:pt idx="13">
                  <c:v>2005</c:v>
                </c:pt>
                <c:pt idx="14">
                  <c:v>2004.</c:v>
                </c:pt>
                <c:pt idx="15">
                  <c:v>2003.</c:v>
                </c:pt>
                <c:pt idx="16">
                  <c:v>2002.</c:v>
                </c:pt>
                <c:pt idx="17">
                  <c:v>2001.</c:v>
                </c:pt>
                <c:pt idx="18">
                  <c:v>2000.</c:v>
                </c:pt>
              </c:strCache>
            </c:strRef>
          </c:cat>
          <c:val>
            <c:numRef>
              <c:f>Sheet1!$C$3:$U$3</c:f>
              <c:numCache>
                <c:formatCode>General</c:formatCode>
                <c:ptCount val="19"/>
                <c:pt idx="7">
                  <c:v>269</c:v>
                </c:pt>
                <c:pt idx="8">
                  <c:v>224</c:v>
                </c:pt>
                <c:pt idx="9">
                  <c:v>262</c:v>
                </c:pt>
                <c:pt idx="10">
                  <c:v>279</c:v>
                </c:pt>
                <c:pt idx="11">
                  <c:v>250</c:v>
                </c:pt>
                <c:pt idx="12">
                  <c:v>225</c:v>
                </c:pt>
                <c:pt idx="13">
                  <c:v>197</c:v>
                </c:pt>
                <c:pt idx="14">
                  <c:v>181</c:v>
                </c:pt>
                <c:pt idx="15">
                  <c:v>163</c:v>
                </c:pt>
                <c:pt idx="16">
                  <c:v>120</c:v>
                </c:pt>
                <c:pt idx="17">
                  <c:v>130</c:v>
                </c:pt>
                <c:pt idx="18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D8-4D36-BEFA-42623D2FE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226719"/>
        <c:axId val="1115623951"/>
      </c:barChart>
      <c:catAx>
        <c:axId val="1181226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lv-LV"/>
          </a:p>
        </c:txPr>
        <c:crossAx val="1115623951"/>
        <c:crosses val="autoZero"/>
        <c:auto val="1"/>
        <c:lblAlgn val="ctr"/>
        <c:lblOffset val="100"/>
        <c:noMultiLvlLbl val="0"/>
      </c:catAx>
      <c:valAx>
        <c:axId val="1115623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lv-LV"/>
          </a:p>
        </c:txPr>
        <c:crossAx val="118122671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lv-LV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+mj-lt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5ADF3-AF2D-467C-BB79-D76C12FA41AF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9A372-6695-4089-BEA3-A6B00E3CF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72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9A372-6695-4089-BEA3-A6B00E3CF2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691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B6-2503-4CBD-BFFC-ED9840BA00A5}" type="slidenum">
              <a:rPr lang="es-ES" altLang="lv-LV" smtClean="0"/>
              <a:pPr/>
              <a:t>‹#›</a:t>
            </a:fld>
            <a:endParaRPr lang="es-ES" alt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03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63D7-CE81-48D1-A0DF-37A2C31BA2BA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47073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3B87-9371-4B97-B11C-720F5C076129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381167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856D-541C-4157-93FC-3FB8859F44FB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234164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783F-23ED-4885-8DE6-D715D552F56E}" type="slidenum">
              <a:rPr lang="es-ES" altLang="lv-LV" smtClean="0"/>
              <a:pPr/>
              <a:t>‹#›</a:t>
            </a:fld>
            <a:endParaRPr lang="es-ES" alt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61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D79-98DC-4F5F-A7C4-F166C7B0F85A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9645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BB75-CCDA-4487-8B97-A8F221C4C26E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135898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83A2-04F9-4153-B550-A418642AE3A5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265305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alt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3A4-EEFD-4737-A44A-5B5739DA4510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252488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s-ES" alt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alt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7CD068-756F-418C-962B-A08BC848D5FC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31168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96C29-C3F7-45D7-9E8C-72C49C89F0F5}" type="slidenum">
              <a:rPr lang="es-ES" altLang="lv-LV" smtClean="0"/>
              <a:pPr/>
              <a:t>‹#›</a:t>
            </a:fld>
            <a:endParaRPr lang="es-ES" altLang="lv-LV"/>
          </a:p>
        </p:txBody>
      </p:sp>
    </p:spTree>
    <p:extLst>
      <p:ext uri="{BB962C8B-B14F-4D97-AF65-F5344CB8AC3E}">
        <p14:creationId xmlns:p14="http://schemas.microsoft.com/office/powerpoint/2010/main" val="237717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s-E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alt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A1680E-11C7-4658-9C49-987080D036CC}" type="slidenum">
              <a:rPr lang="es-ES" altLang="lv-LV" smtClean="0"/>
              <a:pPr/>
              <a:t>‹#›</a:t>
            </a:fld>
            <a:endParaRPr lang="es-ES" alt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43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539552" y="2996952"/>
            <a:ext cx="7344816" cy="1296144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lv-LV" altLang="lv-LV" sz="44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Bērnu reģistrēšana</a:t>
            </a:r>
            <a:br>
              <a:rPr lang="lv-LV" altLang="lv-LV" sz="44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</a:br>
            <a:r>
              <a:rPr lang="lv-LV" altLang="lv-LV" sz="44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uzņemšanai 1. klasē</a:t>
            </a:r>
            <a:endParaRPr lang="es-ES" altLang="lv-LV" sz="44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4" y="5517232"/>
            <a:ext cx="8280920" cy="769640"/>
          </a:xfrm>
          <a:noFill/>
        </p:spPr>
        <p:txBody>
          <a:bodyPr>
            <a:noAutofit/>
          </a:bodyPr>
          <a:lstStyle/>
          <a:p>
            <a:pPr algn="l"/>
            <a:r>
              <a:rPr lang="lv-LV" sz="2800" b="1" kern="0" cap="none" spc="-100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  <a:ea typeface="+mj-ea"/>
                <a:cs typeface="+mj-cs"/>
              </a:rPr>
              <a:t>Informācija potenciālo pirmklasnieku vecākiem</a:t>
            </a:r>
            <a:endParaRPr lang="en-GB" sz="2800" b="1" kern="0" cap="none" spc="-100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Apstiprinātā kārtība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988840"/>
            <a:ext cx="8064895" cy="3880254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Līdz 2019. gada 1.martam skolās ir jāpiesaka brāļi/ māsas (novadā deklarētie) 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Sākot ar </a:t>
            </a:r>
            <a:r>
              <a:rPr lang="lv-LV" sz="2800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1. martu plkst. 8.00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var pieteikt bērnu gan elektroniski, gan klātienē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Sākot ar </a:t>
            </a:r>
            <a:r>
              <a:rPr lang="lv-LV" sz="2800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22. februāri 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var veikt elektronisko </a:t>
            </a:r>
            <a:r>
              <a:rPr lang="lv-LV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priekšreģistrāciju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– datu ievadīšanu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Piesakoties elektroniski, ir jāautorizējas caur </a:t>
            </a:r>
            <a:r>
              <a:rPr lang="lv-LV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e.sigulda.lv</a:t>
            </a:r>
            <a:endParaRPr lang="lv-LV" sz="2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Reģistrēt bērnu klātienē vai elektroniski var tikai vecāki vai aizbildņi</a:t>
            </a:r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94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lIns="91440" tIns="45720" rIns="91440" bIns="45720" rtlCol="0">
            <a:normAutofit/>
          </a:bodyPr>
          <a:lstStyle/>
          <a:p>
            <a:pPr marL="114300" fontAlgn="base">
              <a:spcAft>
                <a:spcPct val="0"/>
              </a:spcAft>
              <a:buClr>
                <a:schemeClr val="accent1"/>
              </a:buClr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Apstiprinātā kārtība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3" y="1845734"/>
            <a:ext cx="7827208" cy="4023360"/>
          </a:xfrm>
          <a:noFill/>
        </p:spPr>
        <p:txBody>
          <a:bodyPr>
            <a:normAutofit/>
          </a:bodyPr>
          <a:lstStyle/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Ievadīt datus var arī agrāk, bet datu pieņemšana notiek tikai no </a:t>
            </a:r>
            <a:r>
              <a:rPr lang="lv-LV" sz="2800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1. marta plkst. 8.00 </a:t>
            </a:r>
            <a:endParaRPr lang="lv-LV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Pēc datu pieņemšanas vecāki saņem apstiprinājumu, ka pieteikums pieņemts, un bērna reģistrācijas kodu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Paralēli veidojas 2 rindas – klātienes un elektronisko pieteikumu rinda</a:t>
            </a:r>
          </a:p>
        </p:txBody>
      </p:sp>
    </p:spTree>
    <p:extLst>
      <p:ext uri="{BB962C8B-B14F-4D97-AF65-F5344CB8AC3E}">
        <p14:creationId xmlns:p14="http://schemas.microsoft.com/office/powerpoint/2010/main" val="222831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4300" fontAlgn="base">
              <a:spcAft>
                <a:spcPct val="0"/>
              </a:spcAft>
              <a:buClr>
                <a:schemeClr val="accent1"/>
              </a:buClr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Apstiprinātā kārtība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Rindas tiek apvienotas pēc «rāvējslēdža» principa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Rinda tiek pārkārtota atbilstoši prioritātēm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Līdz 1. marta plkst. 17.00 tiek publicēts katras skolas reģistrs, kurā skolēni sakārtoti atbilstoši prioritātēm un identificējami pēc koda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Reģistrs tiek atjaunots pēc jaunu iesniegumu saņemšanas līdz 31. martam</a:t>
            </a:r>
          </a:p>
        </p:txBody>
      </p:sp>
    </p:spTree>
    <p:extLst>
      <p:ext uri="{BB962C8B-B14F-4D97-AF65-F5344CB8AC3E}">
        <p14:creationId xmlns:p14="http://schemas.microsoft.com/office/powerpoint/2010/main" val="2216368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14300" fontAlgn="base">
              <a:spcAft>
                <a:spcPct val="0"/>
              </a:spcAft>
              <a:buClr>
                <a:schemeClr val="accent1"/>
              </a:buClr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Priekšreģistrēšanās un reģistrēšanās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Vecākiem, kuri reģistrē bērnus klātienē, </a:t>
            </a:r>
            <a:r>
              <a:rPr lang="lv-LV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priekšreģistrēšanās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un reģistrēšanās nav jāveic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No 2019.gada 1. marta reģistrēšanos var veikt uzreiz bez </a:t>
            </a:r>
            <a:r>
              <a:rPr lang="lv-LV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priekšreģistrēšanās</a:t>
            </a:r>
            <a:endParaRPr lang="lv-LV" sz="2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Ja viens bērns ir piereģistrēts abējādi, tiek veikti labojumi, atstājot pirmo pieteikumu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Identifikācijas kods neparāda vietu rindā, un tas pēc reģistrēšanās nemainās</a:t>
            </a:r>
          </a:p>
        </p:txBody>
      </p:sp>
    </p:spTree>
    <p:extLst>
      <p:ext uri="{BB962C8B-B14F-4D97-AF65-F5344CB8AC3E}">
        <p14:creationId xmlns:p14="http://schemas.microsoft.com/office/powerpoint/2010/main" val="173272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4300" fontAlgn="base">
              <a:spcAft>
                <a:spcPct val="0"/>
              </a:spcAft>
              <a:buClr>
                <a:schemeClr val="accent1"/>
              </a:buClr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Turpmākās darbības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Vecāki saņem rakstisku apstiprinājumu, ka bērns ir uzņemts skolā, līdz 10. aprīlim</a:t>
            </a:r>
          </a:p>
          <a:p>
            <a:r>
              <a:rPr lang="lv-LV" sz="2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Ja vecāki ir piereģistrējuši bērnu 2 skolās, līdz 31. martam ir jāizdara izvēle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Siguldas novadā deklarētiem bērniem tiek nodrošinātas izglītība arī, piesakoties vēlāk, bet netiek garantēta uzņemšana izvēlētajā skolā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Pēc 31. marta prioritātes vairs netiek ņemtas vērā</a:t>
            </a:r>
          </a:p>
          <a:p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56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0"/>
          <p:cNvSpPr txBox="1">
            <a:spLocks noChangeArrowheads="1"/>
          </p:cNvSpPr>
          <p:nvPr/>
        </p:nvSpPr>
        <p:spPr>
          <a:xfrm>
            <a:off x="395536" y="548680"/>
            <a:ext cx="7772400" cy="103797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lv-LV" altLang="lv-LV" sz="4000" b="1" kern="0" spc="-100" dirty="0">
                <a:solidFill>
                  <a:srgbClr val="000050"/>
                </a:solidFill>
                <a:latin typeface="Candara" panose="020E0502030303020204" pitchFamily="34" charset="0"/>
              </a:rPr>
              <a:t>Skolu kapacitāte</a:t>
            </a:r>
            <a:endParaRPr lang="es-ES" altLang="lv-LV" sz="4000" b="1" kern="0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222705077"/>
              </p:ext>
            </p:extLst>
          </p:nvPr>
        </p:nvGraphicFramePr>
        <p:xfrm>
          <a:off x="330499" y="1787872"/>
          <a:ext cx="8561981" cy="401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06784"/>
              </p:ext>
            </p:extLst>
          </p:nvPr>
        </p:nvGraphicFramePr>
        <p:xfrm>
          <a:off x="467544" y="5830395"/>
          <a:ext cx="8424936" cy="370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636962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v-LV" sz="1600" dirty="0">
                          <a:solidFill>
                            <a:srgbClr val="000050"/>
                          </a:solidFill>
                          <a:latin typeface="Century Gothic" panose="020B0502020202020204" pitchFamily="34" charset="0"/>
                        </a:rPr>
                        <a:t>Kopā</a:t>
                      </a:r>
                      <a:endParaRPr lang="en-GB" sz="1600" dirty="0">
                        <a:solidFill>
                          <a:srgbClr val="000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rgbClr val="000050"/>
                          </a:solidFill>
                          <a:latin typeface="Century Gothic" panose="020B0502020202020204" pitchFamily="34" charset="0"/>
                        </a:rPr>
                        <a:t>243</a:t>
                      </a:r>
                      <a:endParaRPr lang="en-GB" sz="1600" dirty="0">
                        <a:solidFill>
                          <a:srgbClr val="000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rgbClr val="000050"/>
                          </a:solidFill>
                          <a:latin typeface="Century Gothic" panose="020B0502020202020204" pitchFamily="34" charset="0"/>
                        </a:rPr>
                        <a:t>241</a:t>
                      </a:r>
                      <a:endParaRPr lang="en-GB" sz="1600" dirty="0">
                        <a:solidFill>
                          <a:srgbClr val="000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rgbClr val="000050"/>
                          </a:solidFill>
                          <a:latin typeface="Century Gothic" panose="020B0502020202020204" pitchFamily="34" charset="0"/>
                        </a:rPr>
                        <a:t>209</a:t>
                      </a:r>
                      <a:endParaRPr lang="en-GB" sz="1600" dirty="0">
                        <a:solidFill>
                          <a:srgbClr val="000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rgbClr val="000050"/>
                          </a:solidFill>
                          <a:latin typeface="Century Gothic" panose="020B0502020202020204" pitchFamily="34" charset="0"/>
                        </a:rPr>
                        <a:t>246</a:t>
                      </a:r>
                      <a:endParaRPr lang="en-GB" sz="1600" dirty="0">
                        <a:solidFill>
                          <a:srgbClr val="000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rgbClr val="000050"/>
                          </a:solidFill>
                          <a:latin typeface="Century Gothic" panose="020B0502020202020204" pitchFamily="34" charset="0"/>
                        </a:rPr>
                        <a:t>246</a:t>
                      </a:r>
                      <a:endParaRPr lang="en-GB" sz="1600" dirty="0">
                        <a:solidFill>
                          <a:srgbClr val="000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79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lv-LV" sz="3200" b="1" kern="0" spc="-100" dirty="0">
                <a:solidFill>
                  <a:srgbClr val="000050"/>
                </a:solidFill>
                <a:latin typeface="Candara" panose="020E0502030303020204" pitchFamily="34" charset="0"/>
              </a:rPr>
              <a:t>Novadā deklarēto bērnu dzimstības un skolēnu skaita dinamika (01.01.2019.)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A81F8FB-8C8C-4D67-A178-EA31657180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490177"/>
              </p:ext>
            </p:extLst>
          </p:nvPr>
        </p:nvGraphicFramePr>
        <p:xfrm>
          <a:off x="179512" y="1988840"/>
          <a:ext cx="87849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26CF058F-8C75-4728-A076-54A38BB10AC0}"/>
              </a:ext>
            </a:extLst>
          </p:cNvPr>
          <p:cNvSpPr/>
          <p:nvPr/>
        </p:nvSpPr>
        <p:spPr>
          <a:xfrm>
            <a:off x="3779912" y="2924944"/>
            <a:ext cx="576064" cy="3312368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5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175001"/>
              </p:ext>
            </p:extLst>
          </p:nvPr>
        </p:nvGraphicFramePr>
        <p:xfrm>
          <a:off x="422539" y="1772814"/>
          <a:ext cx="4104456" cy="453650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31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Iestādes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2019. g.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Saulīte PII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Ābelīte PII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48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Ieviņa PII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Pasaciņa PII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Pīlādzītis PII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Tornīši PII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Privātie PII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KOPĀ: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194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Allažu PII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Mores PII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KOPĀ: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216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657646"/>
              </p:ext>
            </p:extLst>
          </p:nvPr>
        </p:nvGraphicFramePr>
        <p:xfrm>
          <a:off x="4928329" y="1772814"/>
          <a:ext cx="3600400" cy="391244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26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92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Deklarēti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2019. g.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Sigulda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148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Siguldas pagasts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KOPĀ: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188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Allaži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>
                          <a:effectLst/>
                          <a:latin typeface="Century Gothic" panose="020B0502020202020204" pitchFamily="34" charset="0"/>
                        </a:rPr>
                        <a:t>More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KOPĀ: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212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61510" y="188640"/>
            <a:ext cx="8730970" cy="12716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4000" b="1" kern="0" dirty="0">
                <a:solidFill>
                  <a:srgbClr val="000050"/>
                </a:solidFill>
                <a:latin typeface="Candara" panose="020E0502030303020204" pitchFamily="34" charset="0"/>
              </a:rPr>
              <a:t>Pirmklasnieku skaita prognozes </a:t>
            </a:r>
          </a:p>
        </p:txBody>
      </p:sp>
      <p:sp>
        <p:nvSpPr>
          <p:cNvPr id="6" name="Oval 5"/>
          <p:cNvSpPr/>
          <p:nvPr/>
        </p:nvSpPr>
        <p:spPr>
          <a:xfrm>
            <a:off x="3347864" y="4725144"/>
            <a:ext cx="644361" cy="57606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7524328" y="3573016"/>
            <a:ext cx="644361" cy="57606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9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1510" y="188640"/>
            <a:ext cx="8730970" cy="12716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4000" b="1" kern="0" dirty="0">
                <a:solidFill>
                  <a:srgbClr val="000050"/>
                </a:solidFill>
                <a:latin typeface="Candara" panose="020E0502030303020204" pitchFamily="34" charset="0"/>
              </a:rPr>
              <a:t>Pirmklasnieku skaita prognozes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81156"/>
              </p:ext>
            </p:extLst>
          </p:nvPr>
        </p:nvGraphicFramePr>
        <p:xfrm>
          <a:off x="263049" y="1460266"/>
          <a:ext cx="8629431" cy="424572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5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1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13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257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Laurenču ssk.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1.psk.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SPV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More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Allažu psk.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Nav izlēmuši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Citā novadā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KOPĀ: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Pīlādzītis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6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7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10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2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25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Ābelīte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9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2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24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8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48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Saulīte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22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16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40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Pasaciņa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10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5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14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3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32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Ieviņa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8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3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13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24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6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Tornīši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3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3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3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1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2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12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More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6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6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Allažu PII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1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15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 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effectLst/>
                          <a:latin typeface="+mj-lt"/>
                        </a:rPr>
                        <a:t>16</a:t>
                      </a:r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7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Privātās PII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8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0649400"/>
                  </a:ext>
                </a:extLst>
              </a:tr>
              <a:tr h="602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KOPĀ: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43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43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80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6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16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22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800" b="1" u="none" strike="noStrike" kern="1200" dirty="0">
                          <a:effectLst/>
                          <a:latin typeface="+mj-lt"/>
                        </a:rPr>
                        <a:t>216</a:t>
                      </a:r>
                      <a:endParaRPr lang="lv-LV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8172400" y="5229200"/>
            <a:ext cx="644361" cy="6120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75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1510" y="188640"/>
            <a:ext cx="8507288" cy="12716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4000" b="1" kern="0" dirty="0">
                <a:solidFill>
                  <a:srgbClr val="000050"/>
                </a:solidFill>
                <a:latin typeface="Candara" panose="020E0502030303020204" pitchFamily="34" charset="0"/>
              </a:rPr>
              <a:t>Bērni no citiem novadiem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7446"/>
              </p:ext>
            </p:extLst>
          </p:nvPr>
        </p:nvGraphicFramePr>
        <p:xfrm>
          <a:off x="395536" y="2492896"/>
          <a:ext cx="8273263" cy="345638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680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4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4030"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lv-LV" sz="2000" b="1" dirty="0">
                          <a:effectLst/>
                          <a:latin typeface="Century Gothic" panose="020B0502020202020204" pitchFamily="34" charset="0"/>
                        </a:rPr>
                        <a:t>Iestāde/ klase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dirty="0">
                          <a:effectLst/>
                          <a:latin typeface="Century Gothic" panose="020B0502020202020204" pitchFamily="34" charset="0"/>
                        </a:rPr>
                        <a:t>1.kl.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dirty="0">
                          <a:effectLst/>
                          <a:latin typeface="Century Gothic" panose="020B0502020202020204" pitchFamily="34" charset="0"/>
                        </a:rPr>
                        <a:t>2.kl.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dirty="0">
                          <a:effectLst/>
                          <a:latin typeface="Century Gothic" panose="020B0502020202020204" pitchFamily="34" charset="0"/>
                        </a:rPr>
                        <a:t>3.kl.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857">
                <a:tc>
                  <a:txBody>
                    <a:bodyPr/>
                    <a:lstStyle/>
                    <a:p>
                      <a:pPr algn="l" fontAlgn="ctr"/>
                      <a:r>
                        <a:rPr lang="lv-LV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SPV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857">
                <a:tc>
                  <a:txBody>
                    <a:bodyPr/>
                    <a:lstStyle/>
                    <a:p>
                      <a:pPr algn="l" fontAlgn="ctr"/>
                      <a:r>
                        <a:rPr lang="lv-LV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1.psk.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067">
                <a:tc>
                  <a:txBody>
                    <a:bodyPr/>
                    <a:lstStyle/>
                    <a:p>
                      <a:pPr algn="l" fontAlgn="ctr"/>
                      <a:r>
                        <a:rPr lang="lv-LV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Laurenču ssk.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857">
                <a:tc>
                  <a:txBody>
                    <a:bodyPr/>
                    <a:lstStyle/>
                    <a:p>
                      <a:pPr algn="l" fontAlgn="ctr"/>
                      <a:r>
                        <a:rPr lang="lv-LV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Mores psk.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857">
                <a:tc>
                  <a:txBody>
                    <a:bodyPr/>
                    <a:lstStyle/>
                    <a:p>
                      <a:pPr algn="l" fontAlgn="ctr"/>
                      <a:r>
                        <a:rPr lang="lv-LV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Allažu psk.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857">
                <a:tc>
                  <a:txBody>
                    <a:bodyPr/>
                    <a:lstStyle/>
                    <a:p>
                      <a:pPr algn="r" fontAlgn="ctr"/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KOPĀ: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24250" y="3041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Secinājumi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Ir iespējams prognozēt Siguldas novadā deklarēto bērnu skaitu </a:t>
            </a:r>
            <a:r>
              <a:rPr lang="lv-LV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pilsētas skolās 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</a:t>
            </a:r>
            <a:r>
              <a:rPr lang="lv-LV" sz="2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aptuveni 194 bērni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 un novadā (</a:t>
            </a:r>
            <a:r>
              <a:rPr lang="lv-LV" sz="2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kopā 216 bērni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 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Novada skolu kapacitāte ir pietiekama (</a:t>
            </a:r>
            <a:r>
              <a:rPr lang="lv-LV" sz="2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kopā 270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), lai nodrošinātu visu Siguldas novada bērnu vajadzības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Var aptuveni prognozēt bērnu sadalījumu pa skolām</a:t>
            </a:r>
          </a:p>
          <a:p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Tur, kur ir ierobežotas iespējas, rodas nepieciešamība veidot rindu un prioritātes</a:t>
            </a:r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39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Prioritātes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157539"/>
          </a:xfrm>
          <a:noFill/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Siguldas novadā deklarēto skolēnu brāļi/ māsas (</a:t>
            </a:r>
            <a:r>
              <a:rPr lang="lv-LV" sz="1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bērns un likumiskie pārstāvji ir deklarēti Siguldas novadā uz kalendārā gada 1.janvāri 00.00</a:t>
            </a: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lv-LV" sz="1800" b="1" dirty="0">
                <a:latin typeface="Century Gothic" panose="020B0502020202020204" pitchFamily="34" charset="0"/>
              </a:rPr>
              <a:t>izglītības iestādes pedagogu un tehnisko darbinieku bērni (</a:t>
            </a:r>
            <a:r>
              <a:rPr lang="lv-LV" sz="1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ja bērna un vecāku dzīvesvieta deklarēta Siguldas novada administratīvajā teritorijā uz kalendārā gada 1.janvāri plkst.00.00</a:t>
            </a:r>
            <a:r>
              <a:rPr lang="lv-LV" sz="1800" b="1" dirty="0">
                <a:latin typeface="Century Gothic" panose="020B0502020202020204" pitchFamily="34" charset="0"/>
              </a:rPr>
              <a:t> </a:t>
            </a:r>
            <a:r>
              <a:rPr lang="lv-LV" sz="1800" dirty="0">
                <a:latin typeface="Century Gothic" panose="020B0502020202020204" pitchFamily="34" charset="0"/>
              </a:rPr>
              <a:t>)</a:t>
            </a: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Siguldas novadā deklarētie bērni (</a:t>
            </a:r>
            <a:r>
              <a:rPr lang="lv-LV" sz="1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bērns un likumiskie pārstāvji ir deklarēti Siguldas novadā uz kalendārā gada 1.janvāri 00.00</a:t>
            </a: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lv-LV" sz="1800" b="1" dirty="0">
                <a:latin typeface="Century Gothic" panose="020B0502020202020204" pitchFamily="34" charset="0"/>
              </a:rPr>
              <a:t>bērni, kuru dzīvesvieta kopā ar abiem vecākiem ir deklarēta Siguldas novada administratīvajā teritorijā pēc kalendārā gada 1.janvāra plkst.00.00;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lv-LV" sz="1800" b="1" dirty="0">
                <a:latin typeface="Century Gothic" panose="020B0502020202020204" pitchFamily="34" charset="0"/>
              </a:rPr>
              <a:t>bērni (</a:t>
            </a:r>
            <a:r>
              <a:rPr lang="lv-LV" sz="1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par kura aprūpi īsteno abi vecāki</a:t>
            </a:r>
            <a:r>
              <a:rPr lang="lv-LV" sz="1800" b="1" dirty="0">
                <a:latin typeface="Century Gothic" panose="020B0502020202020204" pitchFamily="34" charset="0"/>
              </a:rPr>
              <a:t>), kuru pamata dzīvesvieta kopā ar vienu no likumiskajiem pārstāvjiem ir deklarēta Siguldas novada administratīvajā teritorijā uz kalendārā gada 1.janvāri plkst.00.00</a:t>
            </a:r>
            <a:r>
              <a:rPr lang="lv-LV" sz="1800" dirty="0">
                <a:latin typeface="Century Gothic" panose="020B0502020202020204" pitchFamily="34" charset="0"/>
              </a:rPr>
              <a:t>; </a:t>
            </a:r>
          </a:p>
          <a:p>
            <a:pPr marL="114300" indent="0">
              <a:buNone/>
            </a:pP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643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lv-LV" sz="4000" b="1" kern="0" cap="none" spc="-100" dirty="0">
                <a:solidFill>
                  <a:srgbClr val="000050"/>
                </a:solidFill>
                <a:latin typeface="Candara" panose="020E0502030303020204" pitchFamily="34" charset="0"/>
              </a:rPr>
              <a:t>Prioritātes</a:t>
            </a:r>
            <a:endParaRPr lang="en-GB" sz="4000" b="1" kern="0" cap="none" spc="-100" dirty="0">
              <a:solidFill>
                <a:srgbClr val="00005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844824"/>
            <a:ext cx="8352928" cy="4157539"/>
          </a:xfrm>
          <a:noFill/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6"/>
            </a:pPr>
            <a:r>
              <a:rPr lang="lv-LV" sz="1800" b="1" dirty="0">
                <a:latin typeface="Century Gothic" panose="020B0502020202020204" pitchFamily="34" charset="0"/>
              </a:rPr>
              <a:t>bērni (</a:t>
            </a:r>
            <a:r>
              <a:rPr lang="lv-LV" sz="1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par kura aprūpi īsteno abi vecāki</a:t>
            </a:r>
            <a:r>
              <a:rPr lang="lv-LV" sz="1800" b="1" dirty="0">
                <a:latin typeface="Century Gothic" panose="020B0502020202020204" pitchFamily="34" charset="0"/>
              </a:rPr>
              <a:t>), kuru pamata dzīvesvieta kopā ar vienu no likumiskajiem pārstāvjiem ir deklarēta Siguldas novada administratīvajā teritorijā pēc kalendārā gada 1.janvāra plkst.00.00; </a:t>
            </a:r>
          </a:p>
          <a:p>
            <a:pPr marL="342900" indent="-342900" algn="just">
              <a:buFont typeface="+mj-lt"/>
              <a:buAutoNum type="arabicPeriod" startAt="6"/>
            </a:pPr>
            <a:r>
              <a:rPr lang="lv-LV" sz="1800" b="1" dirty="0">
                <a:latin typeface="Century Gothic" panose="020B0502020202020204" pitchFamily="34" charset="0"/>
              </a:rPr>
              <a:t>Siguldas novada teritorijā deklarētie bērni, kuru likumisko pārstāvju deklarētā dzīvesvieta nav Siguldas novada teritorijā;</a:t>
            </a:r>
            <a:endParaRPr lang="lv-LV" sz="1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iesniegumu reģistrēšanas secībā citos novados deklarēto skolēnu  brāļi/ māsas;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lv-LV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citos novados deklarētie bērni.</a:t>
            </a:r>
          </a:p>
          <a:p>
            <a:pPr marL="114300" indent="0">
              <a:buNone/>
            </a:pPr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742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4267</TotalTime>
  <Words>751</Words>
  <Application>Microsoft Office PowerPoint</Application>
  <PresentationFormat>On-screen Show (4:3)</PresentationFormat>
  <Paragraphs>211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Candara</vt:lpstr>
      <vt:lpstr>Century Gothic</vt:lpstr>
      <vt:lpstr>Retrospect</vt:lpstr>
      <vt:lpstr>Bērnu reģistrēšana uzņemšanai 1. klasē</vt:lpstr>
      <vt:lpstr>PowerPoint Presentation</vt:lpstr>
      <vt:lpstr>Novadā deklarēto bērnu dzimstības un skolēnu skaita dinamika (01.01.2019.)</vt:lpstr>
      <vt:lpstr>PowerPoint Presentation</vt:lpstr>
      <vt:lpstr>PowerPoint Presentation</vt:lpstr>
      <vt:lpstr>PowerPoint Presentation</vt:lpstr>
      <vt:lpstr>Secinājumi</vt:lpstr>
      <vt:lpstr>Prioritātes</vt:lpstr>
      <vt:lpstr>Prioritātes</vt:lpstr>
      <vt:lpstr>Apstiprinātā kārtība</vt:lpstr>
      <vt:lpstr>Apstiprinātā kārtība</vt:lpstr>
      <vt:lpstr>Apstiprinātā kārtība</vt:lpstr>
      <vt:lpstr>Priekšreģistrēšanās un reģistrēšanās</vt:lpstr>
      <vt:lpstr>Turpmākās darbības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Madara Antone</cp:lastModifiedBy>
  <cp:revision>604</cp:revision>
  <dcterms:created xsi:type="dcterms:W3CDTF">2010-05-23T14:28:12Z</dcterms:created>
  <dcterms:modified xsi:type="dcterms:W3CDTF">2019-02-25T11:03:37Z</dcterms:modified>
</cp:coreProperties>
</file>